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18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7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34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73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93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65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42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48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10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21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50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D762-6429-4AE2-A9F1-3EB2DF8114D7}" type="datetimeFigureOut">
              <a:rPr lang="it-IT" smtClean="0"/>
              <a:t>19/01/2019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2B8D3-9D18-4DB5-B008-942BA5623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85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80769" y="126388"/>
            <a:ext cx="5958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 smtClean="0">
                <a:solidFill>
                  <a:srgbClr val="27998B"/>
                </a:solidFill>
              </a:rPr>
              <a:t>«CI VEDIAMO A SCUOLA»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544" y="5395812"/>
            <a:ext cx="3386540" cy="10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918" y="2701727"/>
            <a:ext cx="9697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27998B"/>
                </a:solidFill>
              </a:rPr>
              <a:t>Progetto </a:t>
            </a:r>
          </a:p>
          <a:p>
            <a:pPr algn="ctr"/>
            <a:r>
              <a:rPr lang="it-IT" sz="3600" b="1" dirty="0" smtClean="0">
                <a:solidFill>
                  <a:srgbClr val="27998B"/>
                </a:solidFill>
              </a:rPr>
              <a:t>«Prevenzione sul territorio Maugeri»</a:t>
            </a:r>
          </a:p>
          <a:p>
            <a:pPr algn="ctr"/>
            <a:r>
              <a:rPr lang="it-IT" sz="3600" b="1" dirty="0" smtClean="0">
                <a:solidFill>
                  <a:srgbClr val="27998B"/>
                </a:solidFill>
              </a:rPr>
              <a:t>II edizione</a:t>
            </a:r>
          </a:p>
          <a:p>
            <a:pPr algn="ctr"/>
            <a:r>
              <a:rPr lang="it-IT" sz="3600" b="1" dirty="0" smtClean="0">
                <a:solidFill>
                  <a:srgbClr val="27998B"/>
                </a:solidFill>
              </a:rPr>
              <a:t>A. S. 2018/2019</a:t>
            </a:r>
          </a:p>
        </p:txBody>
      </p:sp>
    </p:spTree>
    <p:extLst>
      <p:ext uri="{BB962C8B-B14F-4D97-AF65-F5344CB8AC3E}">
        <p14:creationId xmlns:p14="http://schemas.microsoft.com/office/powerpoint/2010/main" val="382652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2599" y="595009"/>
            <a:ext cx="618185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4400" b="1" dirty="0" smtClean="0">
                <a:solidFill>
                  <a:srgbClr val="27998B"/>
                </a:solidFill>
              </a:rPr>
              <a:t>DI CHE COSA SI TRATTA</a:t>
            </a:r>
            <a:endParaRPr lang="it-IT" sz="4400" b="1" dirty="0">
              <a:solidFill>
                <a:srgbClr val="27998B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1930" y="2218673"/>
            <a:ext cx="3488328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/>
              <a:t>Un’iniziativa </a:t>
            </a:r>
            <a:r>
              <a:rPr lang="it-IT" sz="2000" dirty="0" smtClean="0"/>
              <a:t>che rientra nel </a:t>
            </a:r>
            <a:r>
              <a:rPr lang="it-IT" sz="2000" b="1" dirty="0" smtClean="0"/>
              <a:t>Progetto “Prevenzione sul territorio Maugeri” </a:t>
            </a:r>
            <a:r>
              <a:rPr lang="it-IT" sz="2000" dirty="0" smtClean="0"/>
              <a:t>promosso dal </a:t>
            </a:r>
            <a:r>
              <a:rPr lang="it-IT" sz="2000" b="1" dirty="0" smtClean="0"/>
              <a:t>Poliambulatorio di Via Clefi 9 Milano</a:t>
            </a:r>
            <a:r>
              <a:rPr lang="it-IT" sz="2000" dirty="0" smtClean="0"/>
              <a:t>, degli </a:t>
            </a:r>
            <a:r>
              <a:rPr lang="it-IT" sz="2000" b="1" dirty="0" smtClean="0"/>
              <a:t>Istituti Clinici Scientifici Maugeri</a:t>
            </a:r>
            <a:r>
              <a:rPr lang="it-IT" sz="2000" dirty="0" smtClean="0"/>
              <a:t>, in collaborazione con l’</a:t>
            </a:r>
            <a:r>
              <a:rPr lang="it-IT" sz="2000" b="1" dirty="0" smtClean="0"/>
              <a:t>Ufficio Scolastico per la Lombardia. </a:t>
            </a:r>
            <a:endParaRPr lang="it-IT" b="1" dirty="0"/>
          </a:p>
        </p:txBody>
      </p:sp>
      <p:sp>
        <p:nvSpPr>
          <p:cNvPr id="3" name="Rectangle 2"/>
          <p:cNvSpPr/>
          <p:nvPr/>
        </p:nvSpPr>
        <p:spPr>
          <a:xfrm>
            <a:off x="7289443" y="2218673"/>
            <a:ext cx="3554568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/>
              <a:t>Un progetto </a:t>
            </a:r>
            <a:r>
              <a:rPr lang="it-IT" sz="2000" dirty="0" smtClean="0"/>
              <a:t>dedicato </a:t>
            </a:r>
            <a:r>
              <a:rPr lang="it-IT" sz="2000" dirty="0"/>
              <a:t>ad alunni, docenti e </a:t>
            </a:r>
            <a:r>
              <a:rPr lang="it-IT" sz="2000" dirty="0" smtClean="0"/>
              <a:t>genitori delle scuole di ogni ordine e grado selezionate e aderenti alla “Rete Scuole che promuovono Salute”, </a:t>
            </a:r>
            <a:r>
              <a:rPr lang="it-IT" sz="2000" b="1" dirty="0" smtClean="0"/>
              <a:t>finalizzato alla </a:t>
            </a:r>
            <a:r>
              <a:rPr lang="it-IT" sz="2000" b="1" dirty="0"/>
              <a:t>valutazione dell’efficienza e del benessere visivo </a:t>
            </a:r>
            <a:r>
              <a:rPr lang="it-IT" sz="2000" b="1" dirty="0" smtClean="0"/>
              <a:t>di bambini e ragazzi in età scolare.</a:t>
            </a:r>
            <a:endParaRPr lang="it-IT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165" y="5498842"/>
            <a:ext cx="3386540" cy="10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5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291" y="438223"/>
            <a:ext cx="415410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27998B"/>
                </a:solidFill>
              </a:rPr>
              <a:t>A CHI È RIVOLTO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184" y="1418736"/>
            <a:ext cx="380832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Agli studenti </a:t>
            </a:r>
            <a:r>
              <a:rPr lang="it-IT" sz="2000" dirty="0" smtClean="0"/>
              <a:t>dalla </a:t>
            </a:r>
            <a:r>
              <a:rPr lang="it-IT" sz="2000" dirty="0" smtClean="0"/>
              <a:t>prima primaria alla quinta secondaria di secondo </a:t>
            </a:r>
            <a:r>
              <a:rPr lang="it-IT" sz="2000" dirty="0"/>
              <a:t>grado delle scuole aderenti. </a:t>
            </a:r>
            <a:endParaRPr lang="it-IT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55182" y="438223"/>
            <a:ext cx="548639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27998B"/>
                </a:solidFill>
              </a:rPr>
              <a:t>OBIETTIVI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509" y="5559455"/>
            <a:ext cx="3386540" cy="1052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50381" y="1398163"/>
            <a:ext cx="6096000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rgbClr val="222222"/>
                </a:solidFill>
              </a:rPr>
              <a:t>Effettuare </a:t>
            </a:r>
            <a:r>
              <a:rPr lang="it-IT" sz="2000" dirty="0">
                <a:solidFill>
                  <a:srgbClr val="222222"/>
                </a:solidFill>
              </a:rPr>
              <a:t>uno screening visivo sugli studenti </a:t>
            </a:r>
            <a:r>
              <a:rPr lang="it-IT" sz="2000" dirty="0" smtClean="0">
                <a:solidFill>
                  <a:srgbClr val="222222"/>
                </a:solidFill>
              </a:rPr>
              <a:t>al fine </a:t>
            </a:r>
            <a:r>
              <a:rPr lang="it-IT" sz="2000" dirty="0">
                <a:solidFill>
                  <a:srgbClr val="222222"/>
                </a:solidFill>
              </a:rPr>
              <a:t>di rilevare </a:t>
            </a:r>
            <a:r>
              <a:rPr lang="it-IT" sz="2000" b="1" dirty="0">
                <a:solidFill>
                  <a:srgbClr val="222222"/>
                </a:solidFill>
              </a:rPr>
              <a:t>disturbi e difetti </a:t>
            </a:r>
            <a:r>
              <a:rPr lang="it-IT" sz="2000" b="1" dirty="0" smtClean="0">
                <a:solidFill>
                  <a:srgbClr val="222222"/>
                </a:solidFill>
              </a:rPr>
              <a:t>visivi</a:t>
            </a:r>
            <a:r>
              <a:rPr lang="it-IT" sz="2000" dirty="0">
                <a:solidFill>
                  <a:srgbClr val="222222"/>
                </a:solidFill>
              </a:rPr>
              <a:t> </a:t>
            </a:r>
            <a:r>
              <a:rPr lang="it-IT" sz="2000" b="1" dirty="0" smtClean="0">
                <a:solidFill>
                  <a:srgbClr val="222222"/>
                </a:solidFill>
              </a:rPr>
              <a:t>che possono </a:t>
            </a:r>
            <a:r>
              <a:rPr lang="it-IT" sz="2000" b="1" dirty="0">
                <a:solidFill>
                  <a:srgbClr val="222222"/>
                </a:solidFill>
              </a:rPr>
              <a:t>provocare deficit d’attenzione e concentrazione generando disturbi dell’apprendimento. </a:t>
            </a:r>
            <a:endParaRPr lang="it-IT" sz="2000" b="1" dirty="0" smtClean="0">
              <a:solidFill>
                <a:srgbClr val="222222"/>
              </a:solidFill>
            </a:endParaRPr>
          </a:p>
          <a:p>
            <a:pPr algn="just"/>
            <a:endParaRPr lang="it-IT" sz="2000" b="1" dirty="0" smtClean="0">
              <a:solidFill>
                <a:srgbClr val="222222"/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000" dirty="0" smtClean="0">
              <a:solidFill>
                <a:srgbClr val="222222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000" dirty="0">
                <a:solidFill>
                  <a:srgbClr val="222222"/>
                </a:solidFill>
              </a:rPr>
              <a:t>Fornire alle famiglie e ai docenti </a:t>
            </a:r>
            <a:r>
              <a:rPr lang="it-IT" sz="2000" b="1" dirty="0">
                <a:solidFill>
                  <a:srgbClr val="222222"/>
                </a:solidFill>
              </a:rPr>
              <a:t>indicazioni utili per promuovere il benessere visivo di bambini e ragazzi</a:t>
            </a:r>
            <a:r>
              <a:rPr lang="it-IT" sz="2000" b="1" dirty="0" smtClean="0">
                <a:solidFill>
                  <a:srgbClr val="222222"/>
                </a:solidFill>
              </a:rPr>
              <a:t>.</a:t>
            </a:r>
          </a:p>
          <a:p>
            <a:pPr algn="just"/>
            <a:endParaRPr lang="it-IT" sz="2000" b="1" dirty="0" smtClean="0">
              <a:solidFill>
                <a:srgbClr val="222222"/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000" b="1" dirty="0" smtClean="0">
              <a:solidFill>
                <a:srgbClr val="222222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rgbClr val="222222"/>
                </a:solidFill>
              </a:rPr>
              <a:t>Effettuare un percorso di </a:t>
            </a:r>
            <a:r>
              <a:rPr lang="it-IT" sz="2000" b="1" dirty="0" smtClean="0">
                <a:solidFill>
                  <a:srgbClr val="222222"/>
                </a:solidFill>
              </a:rPr>
              <a:t>training visivo f</a:t>
            </a:r>
            <a:r>
              <a:rPr lang="it-IT" sz="2000" b="1" dirty="0" smtClean="0"/>
              <a:t>inalizzato </a:t>
            </a:r>
            <a:r>
              <a:rPr lang="it-IT" sz="2000" b="1" dirty="0"/>
              <a:t>al recupero delle difficoltà visive</a:t>
            </a:r>
            <a:r>
              <a:rPr lang="it-IT" sz="2000" b="1" dirty="0" smtClean="0"/>
              <a:t>.</a:t>
            </a:r>
            <a:endParaRPr lang="it-IT" sz="2000" b="1" dirty="0" smtClean="0">
              <a:solidFill>
                <a:srgbClr val="22222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1991" y="3552599"/>
            <a:ext cx="3808321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La nostra scuola </a:t>
            </a:r>
            <a:r>
              <a:rPr lang="it-IT" sz="2000" dirty="0" smtClean="0"/>
              <a:t>partecipa al progetto con quattro classi della scuola primaria: due</a:t>
            </a:r>
            <a:r>
              <a:rPr lang="it-IT" sz="2000" b="1" dirty="0" smtClean="0"/>
              <a:t> classi seconde, </a:t>
            </a:r>
            <a:r>
              <a:rPr lang="it-IT" sz="2000" dirty="0" smtClean="0"/>
              <a:t>in continuità con lo </a:t>
            </a:r>
            <a:r>
              <a:rPr lang="it-IT" sz="2000" smtClean="0"/>
              <a:t>scorso </a:t>
            </a:r>
            <a:r>
              <a:rPr lang="it-IT" sz="2000" smtClean="0"/>
              <a:t>anno, </a:t>
            </a:r>
            <a:r>
              <a:rPr lang="it-IT" sz="2000" dirty="0" smtClean="0"/>
              <a:t>e due</a:t>
            </a:r>
            <a:r>
              <a:rPr lang="it-IT" sz="2000" b="1" dirty="0" smtClean="0"/>
              <a:t> classi terze.</a:t>
            </a:r>
            <a:endParaRPr lang="it-IT" sz="2000" b="1" dirty="0"/>
          </a:p>
        </p:txBody>
      </p:sp>
      <p:sp>
        <p:nvSpPr>
          <p:cNvPr id="3" name="Down Arrow 2"/>
          <p:cNvSpPr/>
          <p:nvPr/>
        </p:nvSpPr>
        <p:spPr>
          <a:xfrm>
            <a:off x="2600019" y="2653357"/>
            <a:ext cx="464648" cy="665115"/>
          </a:xfrm>
          <a:prstGeom prst="downArrow">
            <a:avLst/>
          </a:prstGeom>
          <a:solidFill>
            <a:srgbClr val="2799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32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Eli</cp:lastModifiedBy>
  <cp:revision>50</cp:revision>
  <dcterms:created xsi:type="dcterms:W3CDTF">2018-04-15T16:15:24Z</dcterms:created>
  <dcterms:modified xsi:type="dcterms:W3CDTF">2019-01-19T16:05:48Z</dcterms:modified>
</cp:coreProperties>
</file>