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756126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2109AF"/>
    <a:srgbClr val="4D0BAD"/>
    <a:srgbClr val="808080"/>
    <a:srgbClr val="568911"/>
    <a:srgbClr val="4F7E10"/>
    <a:srgbClr val="5D95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98" y="-78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033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5507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966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3503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759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2109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2457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936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350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480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2713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B2710-7DDE-4269-9EDD-A4BAF0B80727}" type="datetimeFigureOut">
              <a:rPr lang="it-IT" smtClean="0"/>
              <a:pPr/>
              <a:t>06/04/2014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0FCF-2E21-403A-94AB-D13E3A3295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9019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3592248" y="0"/>
            <a:ext cx="0" cy="7561263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736431" y="3857963"/>
            <a:ext cx="34516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Mercoledì 9 aprile 2014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9,30-13</a:t>
            </a:r>
          </a:p>
          <a:p>
            <a:r>
              <a:rPr lang="it-IT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Auditorium dell’Istituito Omnicomprensivo Musicale «Cuoco – Sassi»,</a:t>
            </a:r>
          </a:p>
          <a:p>
            <a:r>
              <a:rPr lang="it-IT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it-IT" sz="1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Corridoni</a:t>
            </a:r>
            <a:r>
              <a:rPr lang="it-IT" sz="1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34-36, - Milano</a:t>
            </a:r>
            <a:endParaRPr lang="it-IT" sz="1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705226" y="1082618"/>
            <a:ext cx="3419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Musica nella scuola e nel territorio: progettualità ed esperienze in atto nelle SMIM </a:t>
            </a:r>
            <a:endParaRPr lang="it-IT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0876" y="1161122"/>
            <a:ext cx="296858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L’evento rientra nelle iniziative di formazione e aggiornamento dei docenti riconosciute dall’Amministrazione scolastica secondo la normativa vigente e dà luogo, per insegnanti di ogni ordine e grado, agli effetti giuridici ed economici della partecipazione ad iniziative di formazione.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35220" y="6283309"/>
            <a:ext cx="30440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55675">
              <a:tabLst>
                <a:tab pos="2784475" algn="l"/>
              </a:tabLst>
            </a:pPr>
            <a:r>
              <a:rPr lang="it-IT" sz="11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informazioni:</a:t>
            </a:r>
          </a:p>
          <a:p>
            <a:pPr defTabSz="955675">
              <a:tabLst>
                <a:tab pos="2784475" algn="l"/>
              </a:tabLst>
            </a:pP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Segreteria della Rete delle Scuole Medie ad Indirizzo Musicale della provincia di Milano,</a:t>
            </a:r>
          </a:p>
          <a:p>
            <a:pPr defTabSz="955675">
              <a:tabLst>
                <a:tab pos="2784475" algn="l"/>
              </a:tabLst>
            </a:pP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I.C. «Via Pareto», Via Gallarate, 15  – Milano</a:t>
            </a:r>
          </a:p>
          <a:p>
            <a:pPr defTabSz="955675">
              <a:tabLst>
                <a:tab pos="2784475" algn="l"/>
              </a:tabLst>
            </a:pP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Tel.: 02 88444075 / 77</a:t>
            </a:r>
          </a:p>
          <a:p>
            <a:pPr defTabSz="955675">
              <a:tabLst>
                <a:tab pos="2784475" algn="l"/>
              </a:tabLst>
            </a:pP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miic8c6006@istruzione.it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0202" y="148194"/>
            <a:ext cx="1142999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367063" y="6467150"/>
            <a:ext cx="21598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40"/>
              </a:lnSpc>
            </a:pPr>
            <a:r>
              <a:rPr lang="it-IT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Dipartimento di Pedagogia dell’Università Cattolica</a:t>
            </a:r>
          </a:p>
          <a:p>
            <a:pPr algn="ctr">
              <a:lnSpc>
                <a:spcPts val="1440"/>
              </a:lnSpc>
            </a:pPr>
            <a:r>
              <a:rPr lang="it-IT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 Sacro Cuore di Milano</a:t>
            </a:r>
            <a:endParaRPr lang="it-IT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9712" y="169376"/>
            <a:ext cx="1378135" cy="481254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4997210" y="594933"/>
            <a:ext cx="2137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smtClean="0"/>
              <a:t>Rete delle Scuole Medie ad Indirizzo Musicale</a:t>
            </a:r>
          </a:p>
          <a:p>
            <a:pPr algn="ctr"/>
            <a:r>
              <a:rPr lang="it-IT" sz="800" b="1" dirty="0" smtClean="0"/>
              <a:t>della provincia di Milano</a:t>
            </a:r>
            <a:endParaRPr lang="it-IT" sz="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683927" y="6076670"/>
            <a:ext cx="1425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il patrocinio del</a:t>
            </a:r>
            <a:endParaRPr lang="it-IT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5347411"/>
            <a:ext cx="7200900" cy="62910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340805" y="5343402"/>
            <a:ext cx="2125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Seminario</a:t>
            </a:r>
            <a:endParaRPr lang="it-IT" sz="36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4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3592248" y="0"/>
            <a:ext cx="0" cy="7561263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665329" y="136515"/>
            <a:ext cx="338185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sz="1100" dirty="0" smtClean="0"/>
              <a:t>Ore 10</a:t>
            </a:r>
          </a:p>
          <a:p>
            <a:pPr>
              <a:lnSpc>
                <a:spcPts val="1600"/>
              </a:lnSpc>
            </a:pPr>
            <a:r>
              <a:rPr lang="it-IT" sz="1600" dirty="0" smtClean="0">
                <a:solidFill>
                  <a:srgbClr val="FF0000"/>
                </a:solidFill>
              </a:rPr>
              <a:t>Benvenuto musicale</a:t>
            </a:r>
          </a:p>
          <a:p>
            <a:pPr>
              <a:lnSpc>
                <a:spcPts val="1600"/>
              </a:lnSpc>
            </a:pPr>
            <a:r>
              <a:rPr lang="it-IT" sz="1100" dirty="0" smtClean="0"/>
              <a:t>Brani eseguiti dal gruppo di chitarre dell’I.C. «J. </a:t>
            </a:r>
            <a:r>
              <a:rPr lang="it-IT" sz="1100" dirty="0" err="1" smtClean="0"/>
              <a:t>Barozzi</a:t>
            </a:r>
            <a:r>
              <a:rPr lang="it-IT" sz="1100" dirty="0" smtClean="0"/>
              <a:t>» di Milano e dal gruppo d’archi della I.C. «Q. Di </a:t>
            </a:r>
            <a:r>
              <a:rPr lang="it-IT" sz="1100" dirty="0" err="1" smtClean="0"/>
              <a:t>Vona</a:t>
            </a:r>
            <a:r>
              <a:rPr lang="it-IT" sz="1100" dirty="0" smtClean="0"/>
              <a:t>»</a:t>
            </a:r>
            <a:endParaRPr lang="it-IT" sz="1100" dirty="0"/>
          </a:p>
          <a:p>
            <a:endParaRPr lang="it-IT" sz="800" dirty="0" smtClean="0"/>
          </a:p>
          <a:p>
            <a:r>
              <a:rPr lang="it-IT" sz="1100" dirty="0"/>
              <a:t>O</a:t>
            </a:r>
            <a:r>
              <a:rPr lang="it-IT" sz="1100" dirty="0" smtClean="0"/>
              <a:t>re 10,15</a:t>
            </a:r>
            <a:endParaRPr lang="it-IT" sz="1100" dirty="0"/>
          </a:p>
          <a:p>
            <a:r>
              <a:rPr lang="it-IT" sz="1600" dirty="0" smtClean="0">
                <a:solidFill>
                  <a:srgbClr val="FF0000"/>
                </a:solidFill>
              </a:rPr>
              <a:t>Interventi</a:t>
            </a:r>
          </a:p>
          <a:p>
            <a:r>
              <a:rPr lang="it-IT" sz="1200" dirty="0" smtClean="0">
                <a:solidFill>
                  <a:srgbClr val="FF0000"/>
                </a:solidFill>
              </a:rPr>
              <a:t>«Sulle ali della musica», curricolo verticale nella scuola «Ilaria Alpi»</a:t>
            </a:r>
          </a:p>
          <a:p>
            <a:r>
              <a:rPr lang="it-IT" sz="1100" dirty="0" smtClean="0"/>
              <a:t>Gianpaolo Grazioli </a:t>
            </a:r>
            <a:r>
              <a:rPr lang="it-IT" sz="1050" dirty="0" smtClean="0"/>
              <a:t>– </a:t>
            </a:r>
            <a:r>
              <a:rPr lang="it-IT" sz="1000" dirty="0" smtClean="0"/>
              <a:t>I.C. «I. Alpi», Milano</a:t>
            </a:r>
          </a:p>
          <a:p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Esperienze di raccordo con alcune scuole primarie e dell’infanzia dell’area milanese</a:t>
            </a:r>
          </a:p>
          <a:p>
            <a:r>
              <a:rPr lang="it-IT" sz="1100" dirty="0" smtClean="0"/>
              <a:t>Rossella Perrone – </a:t>
            </a:r>
            <a:r>
              <a:rPr lang="it-IT" sz="1000" dirty="0" smtClean="0"/>
              <a:t>I.C. «Rinascita - A. Livi», Milano</a:t>
            </a:r>
          </a:p>
          <a:p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Le attività musicali della SMIM «</a:t>
            </a:r>
            <a:r>
              <a:rPr lang="it-IT" sz="1200" dirty="0" err="1" smtClean="0">
                <a:solidFill>
                  <a:srgbClr val="FF0000"/>
                </a:solidFill>
              </a:rPr>
              <a:t>Trevisani-Scaetta</a:t>
            </a:r>
            <a:r>
              <a:rPr lang="it-IT" sz="12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it-IT" sz="1100" dirty="0" smtClean="0"/>
              <a:t>Giuseppe Ferrari – </a:t>
            </a:r>
            <a:r>
              <a:rPr lang="it-IT" sz="1000" dirty="0" smtClean="0"/>
              <a:t>I.C. «P. e L. Pini», Milano</a:t>
            </a:r>
          </a:p>
          <a:p>
            <a:endParaRPr lang="it-IT" sz="400" dirty="0"/>
          </a:p>
          <a:p>
            <a:r>
              <a:rPr lang="it-IT" sz="1200" dirty="0" smtClean="0">
                <a:solidFill>
                  <a:srgbClr val="FF0000"/>
                </a:solidFill>
              </a:rPr>
              <a:t>La verticalizzazione: un’esperienza </a:t>
            </a:r>
            <a:r>
              <a:rPr lang="it-IT" sz="1200" smtClean="0">
                <a:solidFill>
                  <a:srgbClr val="FF0000"/>
                </a:solidFill>
              </a:rPr>
              <a:t>in atto  nella</a:t>
            </a:r>
          </a:p>
          <a:p>
            <a:r>
              <a:rPr lang="it-IT" sz="1200" smtClean="0">
                <a:solidFill>
                  <a:srgbClr val="FF0000"/>
                </a:solidFill>
              </a:rPr>
              <a:t> </a:t>
            </a:r>
            <a:r>
              <a:rPr lang="it-IT" sz="1200" dirty="0" smtClean="0">
                <a:solidFill>
                  <a:srgbClr val="FF0000"/>
                </a:solidFill>
              </a:rPr>
              <a:t>«Q. Di </a:t>
            </a:r>
            <a:r>
              <a:rPr lang="it-IT" sz="1200" dirty="0" err="1" smtClean="0">
                <a:solidFill>
                  <a:srgbClr val="FF0000"/>
                </a:solidFill>
              </a:rPr>
              <a:t>Vona</a:t>
            </a:r>
            <a:r>
              <a:rPr lang="it-IT" sz="12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it-IT" sz="1100" dirty="0" smtClean="0"/>
              <a:t>Giuseppe </a:t>
            </a:r>
            <a:r>
              <a:rPr lang="it-IT" sz="1100" dirty="0" err="1" smtClean="0"/>
              <a:t>Losio</a:t>
            </a:r>
            <a:r>
              <a:rPr lang="it-IT" sz="1100" dirty="0" smtClean="0"/>
              <a:t> – </a:t>
            </a:r>
            <a:r>
              <a:rPr lang="it-IT" sz="1000" dirty="0" smtClean="0"/>
              <a:t>Dirigente I.C. «Q. Di </a:t>
            </a:r>
            <a:r>
              <a:rPr lang="it-IT" sz="1000" dirty="0" err="1" smtClean="0"/>
              <a:t>Vona</a:t>
            </a:r>
            <a:r>
              <a:rPr lang="it-IT" sz="1000" dirty="0" smtClean="0"/>
              <a:t> - T. Speri», Milano</a:t>
            </a:r>
          </a:p>
          <a:p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Il Conservatorio e la S.M. «Verdi»: una collaborazione tra presente, passato e futuro</a:t>
            </a:r>
          </a:p>
          <a:p>
            <a:r>
              <a:rPr lang="it-IT" sz="1100" dirty="0" smtClean="0"/>
              <a:t>Simona Riva – </a:t>
            </a:r>
            <a:r>
              <a:rPr lang="it-IT" sz="1000" dirty="0" smtClean="0"/>
              <a:t>I.C. «Cuoco – Sassi», Milano</a:t>
            </a:r>
          </a:p>
          <a:p>
            <a:endParaRPr lang="it-IT" sz="400" dirty="0"/>
          </a:p>
          <a:p>
            <a:r>
              <a:rPr lang="it-IT" sz="1200" dirty="0" smtClean="0">
                <a:solidFill>
                  <a:srgbClr val="FF0000"/>
                </a:solidFill>
              </a:rPr>
              <a:t>Ascolto, musica, movimento corporeo</a:t>
            </a:r>
          </a:p>
          <a:p>
            <a:r>
              <a:rPr lang="it-IT" sz="1100" dirty="0" smtClean="0"/>
              <a:t>Rosita Mariani – </a:t>
            </a:r>
            <a:r>
              <a:rPr lang="it-IT" sz="1000" dirty="0" smtClean="0"/>
              <a:t>Danzatrice</a:t>
            </a:r>
          </a:p>
          <a:p>
            <a:r>
              <a:rPr lang="it-IT" sz="1100" dirty="0" smtClean="0"/>
              <a:t>Michele </a:t>
            </a:r>
            <a:r>
              <a:rPr lang="it-IT" sz="1100" dirty="0" err="1" smtClean="0"/>
              <a:t>Fedrigotti</a:t>
            </a:r>
            <a:r>
              <a:rPr lang="it-IT" sz="1100" dirty="0" smtClean="0"/>
              <a:t> –</a:t>
            </a:r>
            <a:r>
              <a:rPr lang="it-IT" sz="1050" dirty="0" smtClean="0"/>
              <a:t> </a:t>
            </a:r>
            <a:r>
              <a:rPr lang="it-IT" sz="1000" dirty="0" smtClean="0"/>
              <a:t>Musicista</a:t>
            </a:r>
          </a:p>
          <a:p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Attività musicali collettive ed organizzazione oraria</a:t>
            </a:r>
          </a:p>
          <a:p>
            <a:r>
              <a:rPr lang="it-IT" sz="1100" dirty="0" smtClean="0"/>
              <a:t>Marina </a:t>
            </a:r>
            <a:r>
              <a:rPr lang="it-IT" sz="1100" dirty="0" err="1" smtClean="0"/>
              <a:t>Soresini</a:t>
            </a:r>
            <a:r>
              <a:rPr lang="it-IT" sz="1100" dirty="0" smtClean="0"/>
              <a:t> – </a:t>
            </a:r>
            <a:r>
              <a:rPr lang="it-IT" sz="1000" dirty="0" smtClean="0"/>
              <a:t>I.C. «Don Gnocchi», Arese</a:t>
            </a:r>
          </a:p>
          <a:p>
            <a:endParaRPr lang="it-IT" sz="400" dirty="0"/>
          </a:p>
          <a:p>
            <a:r>
              <a:rPr lang="it-IT" sz="1200" dirty="0" smtClean="0">
                <a:solidFill>
                  <a:srgbClr val="FF0000"/>
                </a:solidFill>
              </a:rPr>
              <a:t>Il teatro musicale, un’esperienza interdisciplinare</a:t>
            </a:r>
          </a:p>
          <a:p>
            <a:r>
              <a:rPr lang="it-IT" sz="1100" dirty="0" smtClean="0"/>
              <a:t>Paolo Bove – </a:t>
            </a:r>
            <a:r>
              <a:rPr lang="it-IT" sz="1000" dirty="0" smtClean="0"/>
              <a:t>Formatore Regione Lombardia</a:t>
            </a:r>
          </a:p>
          <a:p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Il ruolo del Dirigente scolastico nella valorizzazione delle SMIM</a:t>
            </a:r>
          </a:p>
          <a:p>
            <a:r>
              <a:rPr lang="it-IT" sz="1100" dirty="0" smtClean="0"/>
              <a:t>Gigliola Onorato – </a:t>
            </a:r>
            <a:r>
              <a:rPr lang="it-IT" sz="1000" dirty="0" smtClean="0"/>
              <a:t>I.C. «Via Pareto», Milano</a:t>
            </a:r>
          </a:p>
          <a:p>
            <a:endParaRPr lang="it-IT" sz="400" dirty="0" smtClean="0"/>
          </a:p>
          <a:p>
            <a:r>
              <a:rPr lang="it-IT" sz="1200" dirty="0" smtClean="0">
                <a:solidFill>
                  <a:srgbClr val="FF0000"/>
                </a:solidFill>
              </a:rPr>
              <a:t>Aspetti amministrativi e prospettive future della verticalizzazione nelle SMIM</a:t>
            </a:r>
          </a:p>
          <a:p>
            <a:r>
              <a:rPr lang="it-IT" sz="1100" dirty="0" smtClean="0"/>
              <a:t>Luca Volonté – </a:t>
            </a:r>
            <a:r>
              <a:rPr lang="it-IT" sz="1000" dirty="0" smtClean="0"/>
              <a:t>Dirigente Ufficio VI, USR Lombardia</a:t>
            </a:r>
          </a:p>
          <a:p>
            <a:endParaRPr lang="it-IT" sz="400" dirty="0"/>
          </a:p>
          <a:p>
            <a:r>
              <a:rPr lang="it-IT" sz="1600" dirty="0" smtClean="0">
                <a:solidFill>
                  <a:srgbClr val="FF0000"/>
                </a:solidFill>
              </a:rPr>
              <a:t>Discussione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6877" y="98162"/>
            <a:ext cx="3331523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FF0000"/>
                </a:solidFill>
              </a:rPr>
              <a:t>Presentazione</a:t>
            </a:r>
            <a:endParaRPr lang="it-IT" sz="2000" dirty="0">
              <a:solidFill>
                <a:srgbClr val="FF0000"/>
              </a:solidFill>
            </a:endParaRPr>
          </a:p>
          <a:p>
            <a:pPr algn="just"/>
            <a:endParaRPr lang="it-IT" sz="1100" dirty="0" smtClean="0"/>
          </a:p>
          <a:p>
            <a:pPr algn="just"/>
            <a:r>
              <a:rPr lang="it-IT" sz="1000" dirty="0" smtClean="0"/>
              <a:t>Promosso </a:t>
            </a:r>
            <a:r>
              <a:rPr lang="it-IT" sz="1000" dirty="0"/>
              <a:t>dalla Rete delle scuole ad Indirizzo Musicale </a:t>
            </a:r>
            <a:r>
              <a:rPr lang="it-IT" sz="1000" dirty="0" smtClean="0"/>
              <a:t>(SMIM) di </a:t>
            </a:r>
            <a:r>
              <a:rPr lang="it-IT" sz="1000" dirty="0"/>
              <a:t>Milano e rivolto non solo ai docenti di strumento, ma </a:t>
            </a:r>
            <a:r>
              <a:rPr lang="it-IT" sz="1000" dirty="0" smtClean="0"/>
              <a:t>anche agli </a:t>
            </a:r>
            <a:r>
              <a:rPr lang="it-IT" sz="1000" dirty="0"/>
              <a:t>insegnanti di ogni ordine e grado, agli operatori in ambito musicale, ai Dirigenti e ai genitori degli alunni coinvolti nell’esperienza delle SMIM, il Seminario intende </a:t>
            </a:r>
            <a:r>
              <a:rPr lang="it-IT" sz="1000" dirty="0" smtClean="0"/>
              <a:t>focalizzare </a:t>
            </a:r>
            <a:r>
              <a:rPr lang="it-IT" sz="1000" dirty="0"/>
              <a:t>l’attenzione </a:t>
            </a:r>
            <a:r>
              <a:rPr lang="it-IT" sz="1000" dirty="0" smtClean="0"/>
              <a:t>sulla progettualità </a:t>
            </a:r>
            <a:r>
              <a:rPr lang="it-IT" sz="1000" dirty="0"/>
              <a:t>in atto di scuole che, nate in via sperimentale negli anni ’70, sono entrate in ordinamento </a:t>
            </a:r>
            <a:r>
              <a:rPr lang="it-IT" sz="1000" dirty="0" smtClean="0"/>
              <a:t>nel </a:t>
            </a:r>
            <a:r>
              <a:rPr lang="it-IT" sz="1000" dirty="0"/>
              <a:t>2000 e rappresentano oggi un tassello istituzionalizzato, per quanto di nicchia, della formazione dei nostri giovani</a:t>
            </a:r>
            <a:r>
              <a:rPr lang="it-IT" sz="1000" dirty="0" smtClean="0"/>
              <a:t>.</a:t>
            </a:r>
          </a:p>
          <a:p>
            <a:pPr algn="just"/>
            <a:r>
              <a:rPr lang="it-IT" sz="1000" dirty="0" smtClean="0"/>
              <a:t>La </a:t>
            </a:r>
            <a:r>
              <a:rPr lang="it-IT" sz="1000" dirty="0"/>
              <a:t>parola “esperienze” è </a:t>
            </a:r>
            <a:r>
              <a:rPr lang="it-IT" sz="1000" dirty="0" smtClean="0"/>
              <a:t>la chiave di volta per comprendere un’iniziativa che trae la sua origine dall’esigenza di raccontare i progetti concretamente realizzati nelle SMIM, perché possano offrirsi come </a:t>
            </a:r>
            <a:r>
              <a:rPr lang="it-IT" sz="1000" dirty="0"/>
              <a:t>modelli di buone pratiche </a:t>
            </a:r>
            <a:r>
              <a:rPr lang="it-IT" sz="1000" dirty="0" smtClean="0"/>
              <a:t>e serbatoio </a:t>
            </a:r>
            <a:r>
              <a:rPr lang="it-IT" sz="1000" dirty="0"/>
              <a:t>di idee dalle quali trarre spunti per la riflessione e </a:t>
            </a:r>
            <a:r>
              <a:rPr lang="it-IT" sz="1000" dirty="0" smtClean="0"/>
              <a:t>l’innovazione.</a:t>
            </a:r>
          </a:p>
          <a:p>
            <a:pPr algn="just"/>
            <a:r>
              <a:rPr lang="it-IT" sz="1000" dirty="0" smtClean="0"/>
              <a:t>Gli </a:t>
            </a:r>
            <a:r>
              <a:rPr lang="it-IT" sz="1000" dirty="0"/>
              <a:t>interventi </a:t>
            </a:r>
            <a:r>
              <a:rPr lang="it-IT" sz="1000" dirty="0" smtClean="0"/>
              <a:t>procederanno su un doppio binario: da </a:t>
            </a:r>
            <a:r>
              <a:rPr lang="it-IT" sz="1000" dirty="0"/>
              <a:t>un lato </a:t>
            </a:r>
            <a:r>
              <a:rPr lang="it-IT" sz="1000" dirty="0" smtClean="0"/>
              <a:t>si esamineranno le </a:t>
            </a:r>
            <a:r>
              <a:rPr lang="it-IT" sz="1000" dirty="0"/>
              <a:t>strategie e le iniziative messe in atto perché la musica non rimanga disciplina specialistica a se stante, ma plasmi, caratterizzi e permei di sé la </a:t>
            </a:r>
            <a:r>
              <a:rPr lang="it-IT" sz="1000" dirty="0" smtClean="0"/>
              <a:t>Scuola Media </a:t>
            </a:r>
            <a:r>
              <a:rPr lang="it-IT" sz="1000" dirty="0"/>
              <a:t>ad Indirizzo </a:t>
            </a:r>
            <a:r>
              <a:rPr lang="it-IT" sz="1000" dirty="0" smtClean="0"/>
              <a:t>Musicale</a:t>
            </a:r>
            <a:r>
              <a:rPr lang="it-IT" sz="1000" dirty="0"/>
              <a:t>, dall’altro </a:t>
            </a:r>
            <a:r>
              <a:rPr lang="it-IT" sz="1000" dirty="0" smtClean="0"/>
              <a:t>si illustreranno i </a:t>
            </a:r>
            <a:r>
              <a:rPr lang="it-IT" sz="1000" dirty="0"/>
              <a:t>progetti avviati, ancor prima dell’applicazione del D.M. 8/11, di verticalizzazione degli </a:t>
            </a:r>
            <a:r>
              <a:rPr lang="it-IT" sz="1000" dirty="0" smtClean="0"/>
              <a:t>studi, </a:t>
            </a:r>
            <a:r>
              <a:rPr lang="it-IT" sz="1000" dirty="0"/>
              <a:t>con l’esemplificazione di interventi di alfabetizzazione musicale già in essere a livello di scuole primarie e dell’infanzia.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5000" y="4881519"/>
            <a:ext cx="349451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Programma</a:t>
            </a:r>
          </a:p>
          <a:p>
            <a:endParaRPr lang="it-IT" sz="600" dirty="0" smtClean="0"/>
          </a:p>
          <a:p>
            <a:r>
              <a:rPr lang="it-IT" sz="1100" dirty="0" smtClean="0"/>
              <a:t>Ore 9,30</a:t>
            </a:r>
          </a:p>
          <a:p>
            <a:r>
              <a:rPr lang="it-IT" sz="1600" dirty="0" smtClean="0">
                <a:solidFill>
                  <a:srgbClr val="FF0000"/>
                </a:solidFill>
              </a:rPr>
              <a:t>Saluti</a:t>
            </a:r>
          </a:p>
          <a:p>
            <a:r>
              <a:rPr lang="it-IT" sz="1100" dirty="0" smtClean="0"/>
              <a:t>Alfredo Lapini</a:t>
            </a:r>
            <a:endParaRPr lang="it-IT" sz="1100" dirty="0"/>
          </a:p>
          <a:p>
            <a:r>
              <a:rPr lang="it-IT" sz="1000" dirty="0" smtClean="0"/>
              <a:t>Dirigente I.C. «Cuoco – Sassi», Milano</a:t>
            </a:r>
            <a:endParaRPr lang="it-IT" sz="1000" dirty="0"/>
          </a:p>
          <a:p>
            <a:r>
              <a:rPr lang="it-IT" sz="1100" dirty="0" smtClean="0"/>
              <a:t>Pier  Cesare Rivoltella</a:t>
            </a:r>
          </a:p>
          <a:p>
            <a:r>
              <a:rPr lang="it-IT" sz="1000" dirty="0" smtClean="0"/>
              <a:t>ordinario di Tecnologie dell’istruzione e dell’apprendimento Università Cattolica del Sacro Cuore</a:t>
            </a:r>
          </a:p>
          <a:p>
            <a:r>
              <a:rPr lang="it-IT" sz="1100" dirty="0" smtClean="0"/>
              <a:t>Angelo Lucio Rossi</a:t>
            </a:r>
          </a:p>
          <a:p>
            <a:r>
              <a:rPr lang="it-IT" sz="1000" dirty="0" smtClean="0"/>
              <a:t>presidente della Rete delle SMIM della Provincia di Milano</a:t>
            </a:r>
          </a:p>
          <a:p>
            <a:endParaRPr lang="it-IT" sz="400" dirty="0" smtClean="0"/>
          </a:p>
          <a:p>
            <a:endParaRPr lang="it-IT" sz="400" dirty="0"/>
          </a:p>
          <a:p>
            <a:r>
              <a:rPr lang="it-IT" sz="1100" dirty="0" smtClean="0"/>
              <a:t>Presiede: Gigliola Onorato</a:t>
            </a:r>
          </a:p>
          <a:p>
            <a:r>
              <a:rPr lang="it-IT" sz="1000" dirty="0" smtClean="0"/>
              <a:t>Referente provinciale delle SMIM della provincia di Milano</a:t>
            </a:r>
          </a:p>
        </p:txBody>
      </p:sp>
    </p:spTree>
    <p:extLst>
      <p:ext uri="{BB962C8B-B14F-4D97-AF65-F5344CB8AC3E}">
        <p14:creationId xmlns:p14="http://schemas.microsoft.com/office/powerpoint/2010/main" xmlns="" val="14958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670</Words>
  <Application>Microsoft Office PowerPoint</Application>
  <PresentationFormat>Personalizzato</PresentationFormat>
  <Paragraphs>75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Gigliola Onorato</dc:creator>
  <cp:lastModifiedBy>Marti</cp:lastModifiedBy>
  <cp:revision>58</cp:revision>
  <dcterms:created xsi:type="dcterms:W3CDTF">2014-03-22T17:18:07Z</dcterms:created>
  <dcterms:modified xsi:type="dcterms:W3CDTF">2014-04-06T10:07:38Z</dcterms:modified>
</cp:coreProperties>
</file>