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16202025"/>
  <p:notesSz cx="6858000" cy="9144000"/>
  <p:defaultTextStyle>
    <a:defPPr>
      <a:defRPr lang="it-IT"/>
    </a:defPPr>
    <a:lvl1pPr marL="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152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305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457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610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762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915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40067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7220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109AF"/>
    <a:srgbClr val="828282"/>
    <a:srgbClr val="9292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698" y="-78"/>
      </p:cViewPr>
      <p:guideLst>
        <p:guide orient="horz" pos="510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0101" y="5033133"/>
            <a:ext cx="9181148" cy="34729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0203" y="9181147"/>
            <a:ext cx="7560945" cy="41405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921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021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873233" y="866360"/>
            <a:ext cx="1822729" cy="1842980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5051" y="866360"/>
            <a:ext cx="5288162" cy="1842980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967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068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3232" y="10411302"/>
            <a:ext cx="9181148" cy="3217902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53232" y="6867112"/>
            <a:ext cx="9181148" cy="35441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15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305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45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61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7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91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006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72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73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5052" y="5040631"/>
            <a:ext cx="3555444" cy="14255533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40518" y="5040631"/>
            <a:ext cx="3555444" cy="14255533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061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68" y="648832"/>
            <a:ext cx="9721215" cy="270033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0068" y="3626704"/>
            <a:ext cx="4772472" cy="151143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0068" y="5138142"/>
            <a:ext cx="4772472" cy="933491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86937" y="3626704"/>
            <a:ext cx="4774346" cy="151143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86937" y="5138142"/>
            <a:ext cx="4774346" cy="933491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152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9477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6256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68" y="645081"/>
            <a:ext cx="3553570" cy="2745343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23028" y="645082"/>
            <a:ext cx="6038255" cy="13827980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40068" y="3390425"/>
            <a:ext cx="3553570" cy="11082637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040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7140" y="11341418"/>
            <a:ext cx="6480810" cy="1338919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117140" y="1447680"/>
            <a:ext cx="6480810" cy="9721215"/>
          </a:xfrm>
        </p:spPr>
        <p:txBody>
          <a:bodyPr/>
          <a:lstStyle>
            <a:lvl1pPr marL="0" indent="0">
              <a:buNone/>
              <a:defRPr sz="5400"/>
            </a:lvl1pPr>
            <a:lvl2pPr marL="771525" indent="0">
              <a:buNone/>
              <a:defRPr sz="4700"/>
            </a:lvl2pPr>
            <a:lvl3pPr marL="1543050" indent="0">
              <a:buNone/>
              <a:defRPr sz="4100"/>
            </a:lvl3pPr>
            <a:lvl4pPr marL="2314575" indent="0">
              <a:buNone/>
              <a:defRPr sz="3400"/>
            </a:lvl4pPr>
            <a:lvl5pPr marL="3086100" indent="0">
              <a:buNone/>
              <a:defRPr sz="3400"/>
            </a:lvl5pPr>
            <a:lvl6pPr marL="3857625" indent="0">
              <a:buNone/>
              <a:defRPr sz="3400"/>
            </a:lvl6pPr>
            <a:lvl7pPr marL="4629150" indent="0">
              <a:buNone/>
              <a:defRPr sz="3400"/>
            </a:lvl7pPr>
            <a:lvl8pPr marL="5400675" indent="0">
              <a:buNone/>
              <a:defRPr sz="3400"/>
            </a:lvl8pPr>
            <a:lvl9pPr marL="6172200" indent="0">
              <a:buNone/>
              <a:defRPr sz="34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17140" y="12680337"/>
            <a:ext cx="6480810" cy="1901486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94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40068" y="648832"/>
            <a:ext cx="9721215" cy="2700338"/>
          </a:xfrm>
          <a:prstGeom prst="rect">
            <a:avLst/>
          </a:prstGeom>
        </p:spPr>
        <p:txBody>
          <a:bodyPr vert="horz" lIns="154305" tIns="77153" rIns="154305" bIns="7715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0068" y="3780475"/>
            <a:ext cx="9721215" cy="10692587"/>
          </a:xfrm>
          <a:prstGeom prst="rect">
            <a:avLst/>
          </a:prstGeom>
        </p:spPr>
        <p:txBody>
          <a:bodyPr vert="horz" lIns="154305" tIns="77153" rIns="154305" bIns="7715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40068" y="15016879"/>
            <a:ext cx="2520315" cy="862607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CF1A-ECAE-4F25-84FC-F0BA11EA0774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90461" y="15016879"/>
            <a:ext cx="3420428" cy="862607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740968" y="15016879"/>
            <a:ext cx="2520315" cy="862607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9CBA-23E4-4C3A-BFE8-E863D6EB9F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69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3050" rtl="0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644" indent="-578644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728" indent="-482203" algn="l" defTabSz="1543050" rtl="0" eaLnBrk="1" latinLnBrk="0" hangingPunct="1">
        <a:spcBef>
          <a:spcPct val="20000"/>
        </a:spcBef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8813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338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71863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43388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4913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6438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7963" indent="-385763" algn="l" defTabSz="1543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457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762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915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20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44307" y="13933986"/>
            <a:ext cx="220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>
                <a:solidFill>
                  <a:srgbClr val="FF0000"/>
                </a:solidFill>
              </a:rPr>
              <a:t>Con il patrocinio del</a:t>
            </a:r>
            <a:endParaRPr lang="it-IT" sz="18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94672" y="13728885"/>
            <a:ext cx="465362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Mercoledì 9 aprile 2014</a:t>
            </a:r>
          </a:p>
          <a:p>
            <a:pPr>
              <a:lnSpc>
                <a:spcPts val="35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Ore 9,30 – 13</a:t>
            </a:r>
          </a:p>
          <a:p>
            <a:endParaRPr lang="it-IT" sz="1400" dirty="0" smtClean="0"/>
          </a:p>
          <a:p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Auditorium dell’Istituto Omnicomprensivo Musicale «Cuoco – Sassi»</a:t>
            </a:r>
          </a:p>
          <a:p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Via </a:t>
            </a:r>
            <a:r>
              <a:rPr lang="it-IT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Corridoni</a:t>
            </a:r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34-36, Milano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33129" y="2543457"/>
            <a:ext cx="94688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it-IT" sz="5800" b="1" dirty="0" smtClean="0">
                <a:solidFill>
                  <a:srgbClr val="FF0000"/>
                </a:solidFill>
              </a:rPr>
              <a:t>Musica nella scuola e nel territorio: progettualità ed esperienze in atto nelle SMIM </a:t>
            </a:r>
            <a:endParaRPr lang="it-IT" sz="5800" b="1" dirty="0">
              <a:solidFill>
                <a:srgbClr val="FF00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959" y="369211"/>
            <a:ext cx="2841880" cy="184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o 2"/>
          <p:cNvGrpSpPr/>
          <p:nvPr/>
        </p:nvGrpSpPr>
        <p:grpSpPr>
          <a:xfrm>
            <a:off x="5526563" y="387460"/>
            <a:ext cx="4535156" cy="1884252"/>
            <a:chOff x="5961413" y="237332"/>
            <a:chExt cx="4535156" cy="1884252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29744" y="237332"/>
              <a:ext cx="3571183" cy="1247080"/>
            </a:xfrm>
            <a:prstGeom prst="rect">
              <a:avLst/>
            </a:prstGeom>
          </p:spPr>
        </p:pic>
        <p:sp>
          <p:nvSpPr>
            <p:cNvPr id="13" name="CasellaDiTesto 12"/>
            <p:cNvSpPr txBox="1"/>
            <p:nvPr/>
          </p:nvSpPr>
          <p:spPr>
            <a:xfrm>
              <a:off x="5961413" y="1475253"/>
              <a:ext cx="45351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b="1" dirty="0" smtClean="0"/>
                <a:t>Rete delle Scuole Medie ad Indirizzo Musicale</a:t>
              </a:r>
            </a:p>
            <a:p>
              <a:pPr algn="ctr"/>
              <a:r>
                <a:rPr lang="it-IT" sz="1800" b="1" dirty="0" smtClean="0"/>
                <a:t> della provincia di Milano</a:t>
              </a:r>
              <a:endParaRPr lang="it-IT" sz="1800" b="1" dirty="0"/>
            </a:p>
          </p:txBody>
        </p:sp>
      </p:grpSp>
      <p:sp>
        <p:nvSpPr>
          <p:cNvPr id="14" name="CasellaDiTesto 13"/>
          <p:cNvSpPr txBox="1"/>
          <p:nvPr/>
        </p:nvSpPr>
        <p:spPr>
          <a:xfrm>
            <a:off x="817194" y="4970744"/>
            <a:ext cx="4344197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Programma</a:t>
            </a:r>
          </a:p>
          <a:p>
            <a:endParaRPr lang="it-IT" sz="600" dirty="0" smtClean="0"/>
          </a:p>
          <a:p>
            <a:endParaRPr lang="it-IT" sz="600" dirty="0"/>
          </a:p>
          <a:p>
            <a:endParaRPr lang="it-IT" sz="600" dirty="0" smtClean="0"/>
          </a:p>
          <a:p>
            <a:r>
              <a:rPr lang="it-IT" sz="1400" dirty="0" smtClean="0"/>
              <a:t>Ore 9,30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Saluti</a:t>
            </a:r>
          </a:p>
          <a:p>
            <a:r>
              <a:rPr lang="it-IT" sz="1400" dirty="0" smtClean="0"/>
              <a:t>Alfredo Lapini</a:t>
            </a:r>
          </a:p>
          <a:p>
            <a:r>
              <a:rPr lang="it-IT" sz="1200" dirty="0" smtClean="0"/>
              <a:t>Dirigente I.C. «Cuoco – Sassi», Milano</a:t>
            </a:r>
            <a:endParaRPr lang="it-IT" sz="1200" dirty="0"/>
          </a:p>
          <a:p>
            <a:r>
              <a:rPr lang="it-IT" sz="1400" dirty="0" smtClean="0"/>
              <a:t>Pier Cesare Rivoltella</a:t>
            </a:r>
          </a:p>
          <a:p>
            <a:r>
              <a:rPr lang="it-IT" sz="1200" dirty="0" smtClean="0"/>
              <a:t>ordinario di Tecnologie dell’istruzione e dell’apprendimento Università Cattolica del Sacro Cuore</a:t>
            </a:r>
          </a:p>
          <a:p>
            <a:r>
              <a:rPr lang="it-IT" sz="1400" dirty="0" smtClean="0"/>
              <a:t>Angelo Lucio Rossi</a:t>
            </a:r>
          </a:p>
          <a:p>
            <a:r>
              <a:rPr lang="it-IT" sz="1200" dirty="0" smtClean="0"/>
              <a:t>presidente della Rete delle SMIM della Provincia di Milano</a:t>
            </a:r>
          </a:p>
          <a:p>
            <a:endParaRPr lang="it-IT" sz="800" dirty="0"/>
          </a:p>
          <a:p>
            <a:r>
              <a:rPr lang="it-IT" sz="1400" dirty="0" smtClean="0"/>
              <a:t>Presiede: Gigliola Onorato</a:t>
            </a:r>
          </a:p>
          <a:p>
            <a:r>
              <a:rPr lang="it-IT" sz="1200" dirty="0" smtClean="0"/>
              <a:t>Referente provinciale delle SMIM della provincia di Milano</a:t>
            </a:r>
          </a:p>
          <a:p>
            <a:endParaRPr lang="it-IT" sz="800" dirty="0" smtClean="0"/>
          </a:p>
          <a:p>
            <a:endParaRPr lang="it-IT" sz="800" dirty="0" smtClean="0"/>
          </a:p>
          <a:p>
            <a:endParaRPr lang="it-IT" sz="800" dirty="0" smtClean="0"/>
          </a:p>
          <a:p>
            <a:r>
              <a:rPr lang="it-IT" sz="1400" dirty="0" smtClean="0"/>
              <a:t>Ore 10</a:t>
            </a:r>
          </a:p>
          <a:p>
            <a:r>
              <a:rPr lang="it-IT" sz="2000" dirty="0">
                <a:solidFill>
                  <a:srgbClr val="FF0000"/>
                </a:solidFill>
              </a:rPr>
              <a:t>Benvenuto musicale</a:t>
            </a:r>
          </a:p>
          <a:p>
            <a:r>
              <a:rPr lang="it-IT" sz="1400" dirty="0"/>
              <a:t>Brani eseguiti dal gruppo di chitarre </a:t>
            </a:r>
            <a:r>
              <a:rPr lang="it-IT" sz="1400" dirty="0" smtClean="0"/>
              <a:t>dell’I.C. </a:t>
            </a:r>
            <a:r>
              <a:rPr lang="it-IT" sz="1400" dirty="0"/>
              <a:t>«J. </a:t>
            </a:r>
            <a:r>
              <a:rPr lang="it-IT" sz="1400" dirty="0" err="1"/>
              <a:t>Barozzi</a:t>
            </a:r>
            <a:r>
              <a:rPr lang="it-IT" sz="1400" dirty="0"/>
              <a:t>» di Milano e dal gruppo d’archi della </a:t>
            </a:r>
            <a:r>
              <a:rPr lang="it-IT" sz="1400" dirty="0" smtClean="0"/>
              <a:t>I.C. </a:t>
            </a:r>
            <a:r>
              <a:rPr lang="it-IT" sz="1400" dirty="0"/>
              <a:t>«</a:t>
            </a:r>
            <a:r>
              <a:rPr lang="it-IT" sz="1400" dirty="0" smtClean="0"/>
              <a:t>Q. </a:t>
            </a:r>
            <a:r>
              <a:rPr lang="it-IT" sz="1400" dirty="0"/>
              <a:t>Di </a:t>
            </a:r>
            <a:r>
              <a:rPr lang="it-IT" sz="1400" dirty="0" err="1"/>
              <a:t>Vona</a:t>
            </a:r>
            <a:r>
              <a:rPr lang="it-IT" sz="1400" dirty="0"/>
              <a:t>»</a:t>
            </a:r>
          </a:p>
          <a:p>
            <a:endParaRPr lang="it-IT" sz="800" dirty="0" smtClean="0"/>
          </a:p>
          <a:p>
            <a:endParaRPr lang="it-IT" sz="800" dirty="0" smtClean="0"/>
          </a:p>
          <a:p>
            <a:endParaRPr lang="it-IT" sz="800" dirty="0" smtClean="0"/>
          </a:p>
          <a:p>
            <a:r>
              <a:rPr lang="it-IT" sz="1400" dirty="0" smtClean="0"/>
              <a:t>Ore 10,15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Interventi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«Sulle ali della musica», curricolo verticale nella scuola «Ilaria Alpi»</a:t>
            </a:r>
          </a:p>
          <a:p>
            <a:r>
              <a:rPr lang="it-IT" sz="1400" dirty="0" smtClean="0"/>
              <a:t>Gianpaolo Grazioli – Docente I.C. «I. Alpi», Milano</a:t>
            </a:r>
          </a:p>
          <a:p>
            <a:endParaRPr lang="it-IT" sz="8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Esperienze di raccordo con alcune scuole primarie e dell’infanzia dell’area milanese</a:t>
            </a:r>
          </a:p>
          <a:p>
            <a:r>
              <a:rPr lang="it-IT" sz="1400" dirty="0" smtClean="0"/>
              <a:t>Rossella Perrone – Docente I.C. «Rinascita - A. Livi», Milano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731180" y="5072504"/>
            <a:ext cx="4229757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Le attività musicali della SMIM «</a:t>
            </a:r>
            <a:r>
              <a:rPr lang="it-IT" sz="1600" dirty="0" err="1" smtClean="0">
                <a:solidFill>
                  <a:srgbClr val="FF0000"/>
                </a:solidFill>
              </a:rPr>
              <a:t>Trevisani-Scaetta</a:t>
            </a:r>
            <a:r>
              <a:rPr lang="it-IT" sz="1600" dirty="0">
                <a:solidFill>
                  <a:srgbClr val="FF0000"/>
                </a:solidFill>
              </a:rPr>
              <a:t>»</a:t>
            </a:r>
          </a:p>
          <a:p>
            <a:r>
              <a:rPr lang="it-IT" sz="1400" dirty="0" smtClean="0"/>
              <a:t>Giuseppe Ferrari – I.C</a:t>
            </a:r>
            <a:r>
              <a:rPr lang="it-IT" sz="1400" dirty="0"/>
              <a:t>. «P. e L. Pini», Milano</a:t>
            </a:r>
          </a:p>
          <a:p>
            <a:endParaRPr lang="it-IT" sz="800" dirty="0" smtClean="0">
              <a:solidFill>
                <a:srgbClr val="FF0000"/>
              </a:solidFill>
            </a:endParaRPr>
          </a:p>
          <a:p>
            <a:r>
              <a:rPr lang="it-IT" sz="1600" dirty="0" smtClean="0">
                <a:solidFill>
                  <a:srgbClr val="FF0000"/>
                </a:solidFill>
              </a:rPr>
              <a:t>La verticalizzazione: un’esperienza in atto  nella «Q. Di </a:t>
            </a:r>
            <a:r>
              <a:rPr lang="it-IT" sz="1600" dirty="0" err="1" smtClean="0">
                <a:solidFill>
                  <a:srgbClr val="FF0000"/>
                </a:solidFill>
              </a:rPr>
              <a:t>Vona</a:t>
            </a:r>
            <a:r>
              <a:rPr lang="it-IT" sz="16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it-IT" sz="1400" dirty="0" smtClean="0"/>
              <a:t>Giuseppe </a:t>
            </a:r>
            <a:r>
              <a:rPr lang="it-IT" sz="1400" dirty="0" err="1" smtClean="0"/>
              <a:t>Losio</a:t>
            </a:r>
            <a:r>
              <a:rPr lang="it-IT" sz="1400" dirty="0" smtClean="0"/>
              <a:t> – Dirigente I.C. «Q. Di </a:t>
            </a:r>
            <a:r>
              <a:rPr lang="it-IT" sz="1400" dirty="0" err="1" smtClean="0"/>
              <a:t>Vona</a:t>
            </a:r>
            <a:r>
              <a:rPr lang="it-IT" sz="1400" dirty="0" smtClean="0"/>
              <a:t> - T. Speri», Milano</a:t>
            </a:r>
          </a:p>
          <a:p>
            <a:endParaRPr lang="it-IT" sz="800" dirty="0" smtClean="0"/>
          </a:p>
          <a:p>
            <a:r>
              <a:rPr lang="it-IT" sz="1600" dirty="0">
                <a:solidFill>
                  <a:srgbClr val="FF0000"/>
                </a:solidFill>
              </a:rPr>
              <a:t>Il Conservatorio e </a:t>
            </a:r>
            <a:r>
              <a:rPr lang="it-IT" sz="1600">
                <a:solidFill>
                  <a:srgbClr val="FF0000"/>
                </a:solidFill>
              </a:rPr>
              <a:t>la </a:t>
            </a:r>
            <a:r>
              <a:rPr lang="it-IT" sz="1600" smtClean="0">
                <a:solidFill>
                  <a:srgbClr val="FF0000"/>
                </a:solidFill>
              </a:rPr>
              <a:t> S.M</a:t>
            </a:r>
            <a:r>
              <a:rPr lang="it-IT" sz="1600" dirty="0">
                <a:solidFill>
                  <a:srgbClr val="FF0000"/>
                </a:solidFill>
              </a:rPr>
              <a:t>. «Verdi»: una collaborazione tra presente, passato e futuro</a:t>
            </a:r>
          </a:p>
          <a:p>
            <a:r>
              <a:rPr lang="it-IT" sz="1400" dirty="0" smtClean="0"/>
              <a:t>Simona Riva – I.C. «Cuoco – Sassi», Milano</a:t>
            </a:r>
          </a:p>
          <a:p>
            <a:endParaRPr lang="it-IT" sz="800" dirty="0"/>
          </a:p>
          <a:p>
            <a:r>
              <a:rPr lang="it-IT" sz="1600" dirty="0" smtClean="0">
                <a:solidFill>
                  <a:srgbClr val="FF0000"/>
                </a:solidFill>
              </a:rPr>
              <a:t>Ascolto, musica, movimento corporeo</a:t>
            </a:r>
          </a:p>
          <a:p>
            <a:r>
              <a:rPr lang="it-IT" sz="1400" dirty="0" smtClean="0"/>
              <a:t>Rosita Mariani – Danzatrice</a:t>
            </a:r>
          </a:p>
          <a:p>
            <a:r>
              <a:rPr lang="it-IT" sz="1400" dirty="0" smtClean="0"/>
              <a:t>Michele </a:t>
            </a:r>
            <a:r>
              <a:rPr lang="it-IT" sz="1400" dirty="0" err="1" smtClean="0"/>
              <a:t>Fedrigotti</a:t>
            </a:r>
            <a:r>
              <a:rPr lang="it-IT" sz="1400" dirty="0" smtClean="0"/>
              <a:t> – Musicista</a:t>
            </a:r>
          </a:p>
          <a:p>
            <a:endParaRPr lang="it-IT" sz="800" dirty="0" smtClean="0">
              <a:solidFill>
                <a:srgbClr val="FF0000"/>
              </a:solidFill>
            </a:endParaRPr>
          </a:p>
          <a:p>
            <a:r>
              <a:rPr lang="it-IT" sz="1600" dirty="0" smtClean="0">
                <a:solidFill>
                  <a:srgbClr val="FF0000"/>
                </a:solidFill>
              </a:rPr>
              <a:t>Attività musicali collettive ed organizzazione oraria</a:t>
            </a:r>
          </a:p>
          <a:p>
            <a:r>
              <a:rPr lang="it-IT" sz="1400" dirty="0" smtClean="0"/>
              <a:t>Marina </a:t>
            </a:r>
            <a:r>
              <a:rPr lang="it-IT" sz="1400" dirty="0" err="1" smtClean="0"/>
              <a:t>Soresini</a:t>
            </a:r>
            <a:r>
              <a:rPr lang="it-IT" sz="1400" dirty="0" smtClean="0"/>
              <a:t> – I.C. «Don Gnocchi», Arese</a:t>
            </a:r>
          </a:p>
          <a:p>
            <a:endParaRPr lang="it-IT" sz="800" dirty="0"/>
          </a:p>
          <a:p>
            <a:r>
              <a:rPr lang="it-IT" sz="1600" dirty="0" smtClean="0">
                <a:solidFill>
                  <a:srgbClr val="FF0000"/>
                </a:solidFill>
              </a:rPr>
              <a:t>Il teatro musicale, un’esperienza interdisciplinare</a:t>
            </a:r>
          </a:p>
          <a:p>
            <a:r>
              <a:rPr lang="it-IT" sz="1400" dirty="0" smtClean="0"/>
              <a:t>Paolo Bove – Formatore Regione Lombardia</a:t>
            </a:r>
          </a:p>
          <a:p>
            <a:endParaRPr lang="it-IT" sz="8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Il ruolo del Dirigente scolastico nella valorizzazione delle SMIM</a:t>
            </a:r>
          </a:p>
          <a:p>
            <a:r>
              <a:rPr lang="it-IT" sz="1400" dirty="0" smtClean="0"/>
              <a:t>Gigliola Onorato – Docente I.C. «Via Pareto», Milano</a:t>
            </a:r>
          </a:p>
          <a:p>
            <a:endParaRPr lang="it-IT" sz="800" dirty="0" smtClean="0"/>
          </a:p>
          <a:p>
            <a:r>
              <a:rPr lang="it-IT" sz="1600" dirty="0">
                <a:solidFill>
                  <a:srgbClr val="FF0000"/>
                </a:solidFill>
              </a:rPr>
              <a:t>Aspetti amministrativi e prospettive future della verticalizzazione nelle SMIM</a:t>
            </a:r>
          </a:p>
          <a:p>
            <a:r>
              <a:rPr lang="it-IT" sz="1400" dirty="0" smtClean="0"/>
              <a:t>Luca Volonté – Dirigente Ufficio VI, USR Lombardia</a:t>
            </a:r>
          </a:p>
          <a:p>
            <a:endParaRPr lang="it-IT" sz="400" dirty="0" smtClean="0"/>
          </a:p>
          <a:p>
            <a:endParaRPr lang="it-IT" sz="800" dirty="0" smtClean="0"/>
          </a:p>
          <a:p>
            <a:r>
              <a:rPr lang="it-IT" sz="2000" dirty="0" smtClean="0">
                <a:solidFill>
                  <a:srgbClr val="FF0000"/>
                </a:solidFill>
              </a:rPr>
              <a:t>Discussione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225676" y="14504243"/>
            <a:ext cx="377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Dipartimento di Pedagogia dell’Università Cattolica</a:t>
            </a:r>
          </a:p>
          <a:p>
            <a:pPr algn="ctr"/>
            <a:r>
              <a:rPr lang="it-IT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 Sacro Cuore di Milano</a:t>
            </a:r>
            <a:endParaRPr lang="it-IT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12392527"/>
            <a:ext cx="10801350" cy="125128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553427" y="12475895"/>
            <a:ext cx="37465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Seminario</a:t>
            </a:r>
            <a:endParaRPr lang="it-IT" sz="6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6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364</Words>
  <Application>Microsoft Office PowerPoint</Application>
  <PresentationFormat>Personalizzato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Gigliola Onorato</dc:creator>
  <cp:lastModifiedBy>Marti</cp:lastModifiedBy>
  <cp:revision>30</cp:revision>
  <dcterms:created xsi:type="dcterms:W3CDTF">2014-03-23T19:19:45Z</dcterms:created>
  <dcterms:modified xsi:type="dcterms:W3CDTF">2014-04-06T10:07:02Z</dcterms:modified>
</cp:coreProperties>
</file>